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8" r:id="rId3"/>
  </p:sldMasterIdLst>
  <p:notesMasterIdLst>
    <p:notesMasterId r:id="rId24"/>
  </p:notesMasterIdLst>
  <p:sldIdLst>
    <p:sldId id="256" r:id="rId4"/>
    <p:sldId id="269" r:id="rId5"/>
    <p:sldId id="270" r:id="rId6"/>
    <p:sldId id="271" r:id="rId7"/>
    <p:sldId id="258" r:id="rId8"/>
    <p:sldId id="272" r:id="rId9"/>
    <p:sldId id="259" r:id="rId10"/>
    <p:sldId id="275" r:id="rId11"/>
    <p:sldId id="257" r:id="rId12"/>
    <p:sldId id="260" r:id="rId13"/>
    <p:sldId id="263" r:id="rId14"/>
    <p:sldId id="264" r:id="rId15"/>
    <p:sldId id="265" r:id="rId16"/>
    <p:sldId id="261" r:id="rId17"/>
    <p:sldId id="273" r:id="rId18"/>
    <p:sldId id="268" r:id="rId19"/>
    <p:sldId id="262" r:id="rId20"/>
    <p:sldId id="266" r:id="rId21"/>
    <p:sldId id="276" r:id="rId22"/>
    <p:sldId id="267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00" autoAdjust="0"/>
    <p:restoredTop sz="94660"/>
  </p:normalViewPr>
  <p:slideViewPr>
    <p:cSldViewPr snapToGrid="0">
      <p:cViewPr varScale="1">
        <p:scale>
          <a:sx n="35" d="100"/>
          <a:sy n="35" d="100"/>
        </p:scale>
        <p:origin x="53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7737E9-9BA0-4A9C-90ED-51767AB80A8D}" type="datetimeFigureOut">
              <a:rPr lang="en-US" smtClean="0"/>
              <a:t>9/6/2016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5605D1-0EBF-4AD6-91FB-CA0347E9F32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39619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5605D1-0EBF-4AD6-91FB-CA0347E9F32E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84159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Employer needs to show that the accommodation requires significant difficulty or expense.</a:t>
            </a:r>
          </a:p>
          <a:p>
            <a:pPr eaLnBrk="1" hangingPunct="1"/>
            <a:r>
              <a:rPr lang="en-US" sz="2800" dirty="0" smtClean="0"/>
              <a:t>Takes into account such things as</a:t>
            </a:r>
            <a:r>
              <a:rPr lang="en-US" dirty="0" smtClean="0"/>
              <a:t> </a:t>
            </a:r>
          </a:p>
          <a:p>
            <a:pPr lvl="1" eaLnBrk="1" hangingPunct="1"/>
            <a:r>
              <a:rPr lang="en-US" dirty="0" smtClean="0"/>
              <a:t>Nature of the accommodation</a:t>
            </a:r>
          </a:p>
          <a:p>
            <a:pPr lvl="1" eaLnBrk="1" hangingPunct="1"/>
            <a:r>
              <a:rPr lang="en-US" dirty="0" smtClean="0"/>
              <a:t>Employer size</a:t>
            </a:r>
          </a:p>
          <a:p>
            <a:pPr lvl="1" eaLnBrk="1" hangingPunct="1"/>
            <a:r>
              <a:rPr lang="en-US" dirty="0" smtClean="0"/>
              <a:t>Employer financial resources</a:t>
            </a:r>
          </a:p>
          <a:p>
            <a:pPr lvl="1" eaLnBrk="1" hangingPunct="1"/>
            <a:r>
              <a:rPr lang="en-US" dirty="0" smtClean="0"/>
              <a:t>Type of operation</a:t>
            </a:r>
          </a:p>
          <a:p>
            <a:pPr lvl="1" eaLnBrk="1" hangingPunct="1"/>
            <a:r>
              <a:rPr lang="en-US" dirty="0" smtClean="0"/>
              <a:t>Impact of providing the accommodation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5605D1-0EBF-4AD6-91FB-CA0347E9F32E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59651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1200" dirty="0" smtClean="0"/>
              <a:t>Must show that at the time of the adverse employment action (e.g., failure to hire, termination, etc.), the complainant was physically or mentally unable to perform the </a:t>
            </a:r>
            <a:r>
              <a:rPr lang="en-US" sz="1200" i="1" dirty="0" smtClean="0"/>
              <a:t>essential job functions</a:t>
            </a:r>
            <a:r>
              <a:rPr lang="en-US" sz="1200" dirty="0" smtClean="0"/>
              <a:t> of the position in question,  </a:t>
            </a:r>
            <a:r>
              <a:rPr lang="en-US" sz="1200" i="1" dirty="0" smtClean="0"/>
              <a:t>and</a:t>
            </a:r>
            <a:endParaRPr lang="en-US" sz="1200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sz="1200" dirty="0" smtClean="0"/>
              <a:t>No reasonable accommodation exists that would render the complainant able to perform the essential job functions.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BFOQ</a:t>
            </a:r>
            <a:r>
              <a:rPr lang="en-US" sz="1200" baseline="0" dirty="0" smtClean="0"/>
              <a:t> - </a:t>
            </a:r>
            <a:r>
              <a:rPr lang="en-US" sz="1200" dirty="0" smtClean="0"/>
              <a:t>A categorical or general exclusionary policy that excludes an entire class of people form employment based on a particular characteristic.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5605D1-0EBF-4AD6-91FB-CA0347E9F32E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71082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2887E516-AB80-4DD9-A893-2E3A83289BC3}" type="datetimeFigureOut">
              <a:rPr lang="en-US" smtClean="0"/>
              <a:t>9/6/2016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79F3348-58B6-418E-9950-AEC14861BF0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6165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7E516-AB80-4DD9-A893-2E3A83289BC3}" type="datetimeFigureOut">
              <a:rPr lang="en-US" smtClean="0"/>
              <a:t>9/6/2016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F3348-58B6-418E-9950-AEC14861BF0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0434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7E516-AB80-4DD9-A893-2E3A83289BC3}" type="datetimeFigureOut">
              <a:rPr lang="en-US" smtClean="0"/>
              <a:t>9/6/2016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F3348-58B6-418E-9950-AEC14861BF0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94601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12192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200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-12192" y="6053328"/>
            <a:ext cx="2999232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200" dirty="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145536" y="6044184"/>
            <a:ext cx="90464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200" dirty="0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3149600" y="4038600"/>
            <a:ext cx="8636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149600" y="6050037"/>
            <a:ext cx="89408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01600" y="6068699"/>
            <a:ext cx="27432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780524" y="236539"/>
            <a:ext cx="78232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dirty="0">
              <a:solidFill>
                <a:srgbClr val="EBDDC3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0668000" y="228600"/>
            <a:ext cx="11176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467A02CF-80DA-4E11-9199-0996D9672C6F}" type="slidenum">
              <a:rPr lang="en-US" smtClean="0">
                <a:solidFill>
                  <a:srgbClr val="EBDDC3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EBDDC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10674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6864" y="228600"/>
            <a:ext cx="108712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E373E8D-E050-4300-B530-EE0F1015A0F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816864" y="1600200"/>
            <a:ext cx="108712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0685584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801" y="2743200"/>
            <a:ext cx="9497484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12192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200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7272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200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828800" y="1600200"/>
            <a:ext cx="103632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200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1600200"/>
            <a:ext cx="1016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7272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69C82F3-B43D-41E0-9CB2-0685E8F6743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12714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812800" y="1589567"/>
            <a:ext cx="5181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459868" y="1589567"/>
            <a:ext cx="5181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>
              <a:defRPr/>
            </a:pPr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>
              <a:defRPr/>
            </a:pPr>
            <a:fld id="{FACFA910-FB4E-4B70-B4BE-2C14F368EED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>
              <a:defRPr/>
            </a:pPr>
            <a:endParaRPr lang="en-US" dirty="0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79273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273050"/>
            <a:ext cx="108712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812800" y="2438400"/>
            <a:ext cx="51816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6400800" y="2438400"/>
            <a:ext cx="51816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>
              <a:defRPr/>
            </a:pPr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>
              <a:defRPr/>
            </a:pPr>
            <a:fld id="{DB013D05-4627-4ABD-9F2B-2C2DA8BAC2B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>
              <a:defRPr/>
            </a:pPr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812800" y="1752600"/>
            <a:ext cx="51816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6400800" y="1752600"/>
            <a:ext cx="51816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715389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48C4842-9B94-4A43-BC4D-59D83DD1335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5293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711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E052BC40-5614-4A2E-869F-FC3BFBD2B414}" type="slidenum">
              <a:rPr lang="en-US" smtClean="0">
                <a:solidFill>
                  <a:srgbClr val="775F55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596706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273050"/>
            <a:ext cx="107696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1129641-9CDC-400C-AF3D-73BD436BE71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812800" y="1752600"/>
            <a:ext cx="21336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3149600" y="1752600"/>
            <a:ext cx="85344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761690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7E516-AB80-4DD9-A893-2E3A83289BC3}" type="datetimeFigureOut">
              <a:rPr lang="en-US" smtClean="0"/>
              <a:t>9/6/2016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F3348-58B6-418E-9950-AEC14861BF0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138358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33600" y="5486400"/>
            <a:ext cx="97536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12192" y="4572000"/>
            <a:ext cx="12192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200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-12192" y="4663440"/>
            <a:ext cx="195072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200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060448" y="4654296"/>
            <a:ext cx="10131552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200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4648200"/>
            <a:ext cx="97536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930400" y="0"/>
            <a:ext cx="134112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200" dirty="0">
              <a:solidFill>
                <a:prstClr val="white"/>
              </a:solidFill>
            </a:endParaRP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8331200" y="6248401"/>
            <a:ext cx="3556000" cy="365125"/>
          </a:xfrm>
        </p:spPr>
        <p:txBody>
          <a:bodyPr rtlCol="0"/>
          <a:lstStyle/>
          <a:p>
            <a:pPr>
              <a:defRPr/>
            </a:pPr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930400" cy="663578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589740B0-5A23-41F7-B9D4-2832F268518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2133600" y="6248207"/>
            <a:ext cx="6096000" cy="365125"/>
          </a:xfrm>
        </p:spPr>
        <p:txBody>
          <a:bodyPr rtlCol="0"/>
          <a:lstStyle/>
          <a:p>
            <a:pPr>
              <a:defRPr/>
            </a:pPr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80768" y="0"/>
            <a:ext cx="10111232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2879148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B7483E-1DEF-4C68-B0C2-A3D076DF764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11417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37600" y="609601"/>
            <a:ext cx="27432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74168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737600" y="6248403"/>
            <a:ext cx="2946400" cy="365125"/>
          </a:xfrm>
        </p:spPr>
        <p:txBody>
          <a:bodyPr/>
          <a:lstStyle/>
          <a:p>
            <a:pPr>
              <a:defRPr/>
            </a:pPr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2" y="6248208"/>
            <a:ext cx="7431311" cy="365125"/>
          </a:xfrm>
        </p:spPr>
        <p:txBody>
          <a:bodyPr/>
          <a:lstStyle/>
          <a:p>
            <a:pPr>
              <a:defRPr/>
            </a:pPr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8128424" y="0"/>
            <a:ext cx="42672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200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189384" y="609600"/>
            <a:ext cx="3048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200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189384" y="0"/>
            <a:ext cx="3048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200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075084" y="103716"/>
            <a:ext cx="533400" cy="325968"/>
          </a:xfrm>
        </p:spPr>
        <p:txBody>
          <a:bodyPr/>
          <a:lstStyle/>
          <a:p>
            <a:pPr>
              <a:defRPr/>
            </a:pPr>
            <a:fld id="{72987DC1-D8C6-4477-864E-091B39D5CF4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00202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352" y="228600"/>
            <a:ext cx="10687049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12800" y="1600200"/>
            <a:ext cx="51816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1816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3E14A9-1E2D-45D7-B550-71FBE33E30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8742734"/>
      </p:ext>
    </p:extLst>
  </p:cSld>
  <p:clrMapOvr>
    <a:masterClrMapping/>
  </p:clrMapOvr>
  <p:transition advTm="500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352" y="228600"/>
            <a:ext cx="10687049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12800" y="1600200"/>
            <a:ext cx="10566400" cy="2133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2800" y="3886200"/>
            <a:ext cx="10566400" cy="2133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D4F7A6-FA5D-4B37-B05F-C78BE59D8FC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4120727"/>
      </p:ext>
    </p:extLst>
  </p:cSld>
  <p:clrMapOvr>
    <a:masterClrMapping/>
  </p:clrMapOvr>
  <p:transition advTm="500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352" y="228600"/>
            <a:ext cx="10687049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12800" y="1600200"/>
            <a:ext cx="51816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6197600" y="1600200"/>
            <a:ext cx="5181600" cy="44196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F61A7C-A445-482A-AD94-77067D8AB2D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3222"/>
      </p:ext>
    </p:extLst>
  </p:cSld>
  <p:clrMapOvr>
    <a:masterClrMapping/>
  </p:clrMapOvr>
  <p:transition advTm="500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352" y="228600"/>
            <a:ext cx="10687049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12800" y="1600200"/>
            <a:ext cx="5181600" cy="2133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181600" cy="2133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812800" y="3886200"/>
            <a:ext cx="10566400" cy="2133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7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E984E6-DA46-4D2F-B79C-5C740ABE6B5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1063468"/>
      </p:ext>
    </p:extLst>
  </p:cSld>
  <p:clrMapOvr>
    <a:masterClrMapping/>
  </p:clrMapOvr>
  <p:transition advTm="500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12192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200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-12192" y="6053328"/>
            <a:ext cx="2999232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200" dirty="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145536" y="6044184"/>
            <a:ext cx="90464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200" dirty="0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3149600" y="4038600"/>
            <a:ext cx="8636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149600" y="6050037"/>
            <a:ext cx="89408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01600" y="6068699"/>
            <a:ext cx="27432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780524" y="236539"/>
            <a:ext cx="78232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dirty="0">
              <a:solidFill>
                <a:srgbClr val="EBDDC3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0668000" y="228600"/>
            <a:ext cx="11176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467A02CF-80DA-4E11-9199-0996D9672C6F}" type="slidenum">
              <a:rPr lang="en-US" smtClean="0">
                <a:solidFill>
                  <a:srgbClr val="EBDDC3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EBDDC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58219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6864" y="228600"/>
            <a:ext cx="108712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E373E8D-E050-4300-B530-EE0F1015A0F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816864" y="1600200"/>
            <a:ext cx="108712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00741573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801" y="2743200"/>
            <a:ext cx="9497484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12192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200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7272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200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828800" y="1600200"/>
            <a:ext cx="103632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200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1600200"/>
            <a:ext cx="1016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7272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69C82F3-B43D-41E0-9CB2-0685E8F6743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54935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2887E516-AB80-4DD9-A893-2E3A83289BC3}" type="datetimeFigureOut">
              <a:rPr lang="en-US" smtClean="0"/>
              <a:t>9/6/2016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B79F3348-58B6-418E-9950-AEC14861BF0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30215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812800" y="1589567"/>
            <a:ext cx="5181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459868" y="1589567"/>
            <a:ext cx="5181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>
              <a:defRPr/>
            </a:pPr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>
              <a:defRPr/>
            </a:pPr>
            <a:fld id="{FACFA910-FB4E-4B70-B4BE-2C14F368EED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>
              <a:defRPr/>
            </a:pPr>
            <a:endParaRPr lang="en-US" dirty="0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952147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273050"/>
            <a:ext cx="108712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812800" y="2438400"/>
            <a:ext cx="51816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6400800" y="2438400"/>
            <a:ext cx="51816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>
              <a:defRPr/>
            </a:pPr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>
              <a:defRPr/>
            </a:pPr>
            <a:fld id="{DB013D05-4627-4ABD-9F2B-2C2DA8BAC2B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>
              <a:defRPr/>
            </a:pPr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812800" y="1752600"/>
            <a:ext cx="51816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6400800" y="1752600"/>
            <a:ext cx="51816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2385875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48C4842-9B94-4A43-BC4D-59D83DD1335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576785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711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E052BC40-5614-4A2E-869F-FC3BFBD2B414}" type="slidenum">
              <a:rPr lang="en-US" smtClean="0">
                <a:solidFill>
                  <a:srgbClr val="775F55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731769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273050"/>
            <a:ext cx="107696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1129641-9CDC-400C-AF3D-73BD436BE71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812800" y="1752600"/>
            <a:ext cx="21336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3149600" y="1752600"/>
            <a:ext cx="85344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02345295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33600" y="5486400"/>
            <a:ext cx="97536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12192" y="4572000"/>
            <a:ext cx="12192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200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-12192" y="4663440"/>
            <a:ext cx="195072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200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060448" y="4654296"/>
            <a:ext cx="10131552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200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4648200"/>
            <a:ext cx="97536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930400" y="0"/>
            <a:ext cx="134112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200" dirty="0">
              <a:solidFill>
                <a:prstClr val="white"/>
              </a:solidFill>
            </a:endParaRP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8331200" y="6248401"/>
            <a:ext cx="3556000" cy="365125"/>
          </a:xfrm>
        </p:spPr>
        <p:txBody>
          <a:bodyPr rtlCol="0"/>
          <a:lstStyle/>
          <a:p>
            <a:pPr>
              <a:defRPr/>
            </a:pPr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930400" cy="663578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589740B0-5A23-41F7-B9D4-2832F268518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2133600" y="6248207"/>
            <a:ext cx="6096000" cy="365125"/>
          </a:xfrm>
        </p:spPr>
        <p:txBody>
          <a:bodyPr rtlCol="0"/>
          <a:lstStyle/>
          <a:p>
            <a:pPr>
              <a:defRPr/>
            </a:pPr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80768" y="0"/>
            <a:ext cx="10111232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4556428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B7483E-1DEF-4C68-B0C2-A3D076DF764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693221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37600" y="609601"/>
            <a:ext cx="27432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74168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737600" y="6248403"/>
            <a:ext cx="2946400" cy="365125"/>
          </a:xfrm>
        </p:spPr>
        <p:txBody>
          <a:bodyPr/>
          <a:lstStyle/>
          <a:p>
            <a:pPr>
              <a:defRPr/>
            </a:pPr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2" y="6248208"/>
            <a:ext cx="7431311" cy="365125"/>
          </a:xfrm>
        </p:spPr>
        <p:txBody>
          <a:bodyPr/>
          <a:lstStyle/>
          <a:p>
            <a:pPr>
              <a:defRPr/>
            </a:pPr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8128424" y="0"/>
            <a:ext cx="42672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200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189384" y="609600"/>
            <a:ext cx="3048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200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189384" y="0"/>
            <a:ext cx="3048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200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075084" y="103716"/>
            <a:ext cx="533400" cy="325968"/>
          </a:xfrm>
        </p:spPr>
        <p:txBody>
          <a:bodyPr/>
          <a:lstStyle/>
          <a:p>
            <a:pPr>
              <a:defRPr/>
            </a:pPr>
            <a:fld id="{72987DC1-D8C6-4477-864E-091B39D5CF4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93220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352" y="228600"/>
            <a:ext cx="10687049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12800" y="1600200"/>
            <a:ext cx="51816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1816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3E14A9-1E2D-45D7-B550-71FBE33E30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1043857"/>
      </p:ext>
    </p:extLst>
  </p:cSld>
  <p:clrMapOvr>
    <a:masterClrMapping/>
  </p:clrMapOvr>
  <p:transition advTm="5000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352" y="228600"/>
            <a:ext cx="10687049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12800" y="1600200"/>
            <a:ext cx="10566400" cy="2133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2800" y="3886200"/>
            <a:ext cx="10566400" cy="2133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D4F7A6-FA5D-4B37-B05F-C78BE59D8FC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782775"/>
      </p:ext>
    </p:extLst>
  </p:cSld>
  <p:clrMapOvr>
    <a:masterClrMapping/>
  </p:clrMapOvr>
  <p:transition advTm="5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7E516-AB80-4DD9-A893-2E3A83289BC3}" type="datetimeFigureOut">
              <a:rPr lang="en-US" smtClean="0"/>
              <a:t>9/6/2016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F3348-58B6-418E-9950-AEC14861BF0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082675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352" y="228600"/>
            <a:ext cx="10687049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12800" y="1600200"/>
            <a:ext cx="51816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6197600" y="1600200"/>
            <a:ext cx="5181600" cy="44196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F61A7C-A445-482A-AD94-77067D8AB2D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6296378"/>
      </p:ext>
    </p:extLst>
  </p:cSld>
  <p:clrMapOvr>
    <a:masterClrMapping/>
  </p:clrMapOvr>
  <p:transition advTm="5000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352" y="228600"/>
            <a:ext cx="10687049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12800" y="1600200"/>
            <a:ext cx="5181600" cy="2133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181600" cy="2133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812800" y="3886200"/>
            <a:ext cx="10566400" cy="2133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7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E984E6-DA46-4D2F-B79C-5C740ABE6B5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1649687"/>
      </p:ext>
    </p:extLst>
  </p:cSld>
  <p:clrMapOvr>
    <a:masterClrMapping/>
  </p:clrMapOvr>
  <p:transition advTm="5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7E516-AB80-4DD9-A893-2E3A83289BC3}" type="datetimeFigureOut">
              <a:rPr lang="en-US" smtClean="0"/>
              <a:t>9/6/2016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F3348-58B6-418E-9950-AEC14861BF0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8892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7E516-AB80-4DD9-A893-2E3A83289BC3}" type="datetimeFigureOut">
              <a:rPr lang="en-US" smtClean="0"/>
              <a:t>9/6/2016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F3348-58B6-418E-9950-AEC14861BF0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6812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7E516-AB80-4DD9-A893-2E3A83289BC3}" type="datetimeFigureOut">
              <a:rPr lang="en-US" smtClean="0"/>
              <a:t>9/6/2016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F3348-58B6-418E-9950-AEC14861BF0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498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7E516-AB80-4DD9-A893-2E3A83289BC3}" type="datetimeFigureOut">
              <a:rPr lang="en-US" smtClean="0"/>
              <a:t>9/6/2016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79F3348-58B6-418E-9950-AEC14861BF0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96168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2887E516-AB80-4DD9-A893-2E3A83289BC3}" type="datetimeFigureOut">
              <a:rPr lang="en-US" smtClean="0"/>
              <a:t>9/6/2016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79F3348-58B6-418E-9950-AEC14861BF0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00532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9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8.xml"/><Relationship Id="rId16" Type="http://schemas.openxmlformats.org/officeDocument/2006/relationships/theme" Target="../theme/theme3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Relationship Id="rId14" Type="http://schemas.openxmlformats.org/officeDocument/2006/relationships/slideLayout" Target="../slideLayouts/slideLayout4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2887E516-AB80-4DD9-A893-2E3A83289BC3}" type="datetimeFigureOut">
              <a:rPr lang="en-US" smtClean="0"/>
              <a:t>9/6/2016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79F3348-58B6-418E-9950-AEC14861BF0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1948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812800" y="228600"/>
            <a:ext cx="108712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816864" y="1600200"/>
            <a:ext cx="108712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128000" y="6248401"/>
            <a:ext cx="3556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775F55"/>
              </a:solidFill>
              <a:latin typeface="Comic Sans MS" pitchFamily="66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812801" y="6248207"/>
            <a:ext cx="7228111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775F55"/>
              </a:solidFill>
              <a:latin typeface="Comic Sans MS" pitchFamily="66" charset="0"/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12192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200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7112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200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87400" y="1280160"/>
            <a:ext cx="1140460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200" dirty="0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7112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E7BA320-63DB-4EA5-BF11-ED61AA945C54}" type="slidenum">
              <a:rPr lang="en-US" smtClean="0">
                <a:latin typeface="Comic Sans MS" pitchFamily="66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2955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812800" y="228600"/>
            <a:ext cx="108712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816864" y="1600200"/>
            <a:ext cx="108712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128000" y="6248401"/>
            <a:ext cx="3556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775F55"/>
              </a:solidFill>
              <a:latin typeface="Comic Sans MS" pitchFamily="66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812801" y="6248207"/>
            <a:ext cx="7228111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775F55"/>
              </a:solidFill>
              <a:latin typeface="Comic Sans MS" pitchFamily="66" charset="0"/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12192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200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7112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200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87400" y="1280160"/>
            <a:ext cx="1140460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200" dirty="0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7112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E7BA320-63DB-4EA5-BF11-ED61AA945C54}" type="slidenum">
              <a:rPr lang="en-US" smtClean="0">
                <a:latin typeface="Comic Sans MS" pitchFamily="66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6852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0" r:id="rId12"/>
    <p:sldLayoutId id="2147483701" r:id="rId13"/>
    <p:sldLayoutId id="2147483702" r:id="rId14"/>
    <p:sldLayoutId id="2147483703" r:id="rId15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39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barrysclipart.com/barrysclipart.com/showphoto.php?photo=28843&amp;size=big&amp;papass=&amp;sort=1&amp;thecat=160" TargetMode="Externa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Workers’ Comp </a:t>
            </a:r>
            <a:br>
              <a:rPr lang="en-US" dirty="0" smtClean="0"/>
            </a:br>
            <a:r>
              <a:rPr lang="en-US" dirty="0" smtClean="0"/>
              <a:t>&amp; </a:t>
            </a:r>
            <a:br>
              <a:rPr lang="en-US" dirty="0" smtClean="0"/>
            </a:br>
            <a:r>
              <a:rPr lang="en-US" dirty="0" smtClean="0"/>
              <a:t>FEHA/DFEH Overlap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1800" b="1" dirty="0" smtClean="0">
                <a:solidFill>
                  <a:srgbClr val="00B050"/>
                </a:solidFill>
              </a:rPr>
              <a:t>From a Technical Vantage Point</a:t>
            </a:r>
          </a:p>
          <a:p>
            <a:r>
              <a:rPr lang="en-US" sz="1800" b="1" dirty="0" smtClean="0">
                <a:solidFill>
                  <a:srgbClr val="00B050"/>
                </a:solidFill>
              </a:rPr>
              <a:t>Jacob Barak &amp; Tina Walker</a:t>
            </a:r>
            <a:endParaRPr lang="en-US" sz="18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0223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Factors for Considerations</a:t>
            </a:r>
            <a:endParaRPr lang="en-US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Work Comp</a:t>
            </a:r>
            <a:endParaRPr lang="en-US" sz="24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accent2"/>
                </a:solidFill>
              </a:rPr>
              <a:t>Time lines/parameters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altLang="en-US" dirty="0">
                <a:solidFill>
                  <a:schemeClr val="accent2"/>
                </a:solidFill>
              </a:rPr>
              <a:t>Less than 50 employees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altLang="en-US" dirty="0">
                <a:solidFill>
                  <a:schemeClr val="accent2"/>
                </a:solidFill>
              </a:rPr>
              <a:t>More than 50 employees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altLang="en-US" dirty="0">
                <a:solidFill>
                  <a:schemeClr val="accent2"/>
                </a:solidFill>
              </a:rPr>
              <a:t>Ramifications for failure to comply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altLang="en-US" dirty="0">
                <a:solidFill>
                  <a:schemeClr val="accent2"/>
                </a:solidFill>
              </a:rPr>
              <a:t>Special Circumstances</a:t>
            </a:r>
          </a:p>
          <a:p>
            <a:pPr lvl="3">
              <a:buFontTx/>
              <a:buChar char="o"/>
            </a:pPr>
            <a:r>
              <a:rPr lang="en-US" altLang="en-US" dirty="0">
                <a:solidFill>
                  <a:schemeClr val="accent2"/>
                </a:solidFill>
              </a:rPr>
              <a:t>Seasonal Workers</a:t>
            </a:r>
          </a:p>
          <a:p>
            <a:pPr lvl="3">
              <a:buFontTx/>
              <a:buChar char="o"/>
            </a:pPr>
            <a:r>
              <a:rPr lang="en-US" altLang="en-US" dirty="0">
                <a:solidFill>
                  <a:schemeClr val="accent2"/>
                </a:solidFill>
              </a:rPr>
              <a:t>Undocumented Workers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DFEH/FEHA</a:t>
            </a:r>
            <a:endParaRPr lang="en-US" sz="2400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accent2"/>
                </a:solidFill>
              </a:rPr>
              <a:t>Explanation of employer’s obligations to consider reasonable accommodations under the FEHA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en-US" dirty="0" smtClean="0">
                <a:solidFill>
                  <a:schemeClr val="accent2"/>
                </a:solidFill>
              </a:rPr>
              <a:t>5 or more employees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en-US" dirty="0" smtClean="0">
                <a:solidFill>
                  <a:schemeClr val="accent2"/>
                </a:solidFill>
              </a:rPr>
              <a:t>Must </a:t>
            </a:r>
            <a:r>
              <a:rPr lang="en-US" altLang="en-US" dirty="0">
                <a:solidFill>
                  <a:schemeClr val="accent2"/>
                </a:solidFill>
              </a:rPr>
              <a:t>accommodate unless can show </a:t>
            </a:r>
            <a:r>
              <a:rPr lang="en-US" altLang="en-US" dirty="0" smtClean="0">
                <a:solidFill>
                  <a:schemeClr val="accent2"/>
                </a:solidFill>
              </a:rPr>
              <a:t>affirmative defense </a:t>
            </a:r>
          </a:p>
          <a:p>
            <a:r>
              <a:rPr lang="en-US" altLang="en-US" dirty="0" smtClean="0">
                <a:solidFill>
                  <a:schemeClr val="accent2"/>
                </a:solidFill>
              </a:rPr>
              <a:t>Time lines/ parameters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en-US" dirty="0" smtClean="0">
                <a:solidFill>
                  <a:schemeClr val="accent2"/>
                </a:solidFill>
              </a:rPr>
              <a:t>No </a:t>
            </a:r>
            <a:r>
              <a:rPr lang="en-US" altLang="en-US" dirty="0">
                <a:solidFill>
                  <a:schemeClr val="accent2"/>
                </a:solidFill>
              </a:rPr>
              <a:t>specific timeframes in FEHA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en-US" dirty="0">
                <a:solidFill>
                  <a:schemeClr val="accent2"/>
                </a:solidFill>
              </a:rPr>
              <a:t>Interactive process should begin once an employer is put on notice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9795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CHALLENGES SURROUNDING MEDICAL INFORMATION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dirty="0" smtClean="0">
                <a:solidFill>
                  <a:schemeClr val="accent2"/>
                </a:solidFill>
              </a:rPr>
              <a:t>Which </a:t>
            </a:r>
            <a:r>
              <a:rPr lang="en-US" altLang="en-US" sz="2800" dirty="0">
                <a:solidFill>
                  <a:schemeClr val="accent2"/>
                </a:solidFill>
              </a:rPr>
              <a:t>physician’s input </a:t>
            </a:r>
            <a:r>
              <a:rPr lang="en-US" altLang="en-US" sz="2800" dirty="0" smtClean="0">
                <a:solidFill>
                  <a:schemeClr val="accent2"/>
                </a:solidFill>
              </a:rPr>
              <a:t>(treating Physician, </a:t>
            </a:r>
            <a:r>
              <a:rPr lang="en-US" altLang="en-US" sz="2800" dirty="0">
                <a:solidFill>
                  <a:schemeClr val="accent2"/>
                </a:solidFill>
              </a:rPr>
              <a:t>Agreed Medical Examiner, or Qualified Medical Examiner) has the most impact on </a:t>
            </a:r>
            <a:r>
              <a:rPr lang="en-US" altLang="en-US" sz="2800" dirty="0" smtClean="0">
                <a:solidFill>
                  <a:schemeClr val="accent2"/>
                </a:solidFill>
              </a:rPr>
              <a:t>either process?</a:t>
            </a:r>
          </a:p>
          <a:p>
            <a:r>
              <a:rPr lang="en-US" altLang="en-US" sz="2800" dirty="0">
                <a:solidFill>
                  <a:schemeClr val="accent2"/>
                </a:solidFill>
              </a:rPr>
              <a:t>Resolving differences of opinions on Return to Work status between multiple physicians</a:t>
            </a:r>
          </a:p>
          <a:p>
            <a:endParaRPr lang="en-US" altLang="en-US" sz="2800" dirty="0">
              <a:solidFill>
                <a:schemeClr val="accent2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9947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CHALLENGES SURROUNDING MEDICAL INFORMATION</a:t>
            </a:r>
            <a:endParaRPr lang="en-US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WORKERS’ COMP</a:t>
            </a:r>
            <a:endParaRPr lang="en-US" sz="24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accent2"/>
                </a:solidFill>
              </a:rPr>
              <a:t>What to do when employers do not get information on restrictions until well after the permanent and stationary date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DFEH/FEHA</a:t>
            </a:r>
            <a:endParaRPr lang="en-US" sz="2400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>
                <a:solidFill>
                  <a:schemeClr val="accent2"/>
                </a:solidFill>
              </a:rPr>
              <a:t>What does the employer need from the physician to conduct the interactive process and look at reasonable accommodations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altLang="en-US" dirty="0">
                <a:solidFill>
                  <a:schemeClr val="accent2"/>
                </a:solidFill>
              </a:rPr>
              <a:t>Employer to assess essential functions of job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altLang="en-US" dirty="0" smtClean="0">
                <a:solidFill>
                  <a:schemeClr val="accent2"/>
                </a:solidFill>
              </a:rPr>
              <a:t>Employee </a:t>
            </a:r>
            <a:r>
              <a:rPr lang="en-US" altLang="en-US" dirty="0">
                <a:solidFill>
                  <a:schemeClr val="accent2"/>
                </a:solidFill>
              </a:rPr>
              <a:t>to give to physician/health care practioner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altLang="en-US" dirty="0">
                <a:solidFill>
                  <a:schemeClr val="accent2"/>
                </a:solidFill>
              </a:rPr>
              <a:t>Physician/health care practioner to determine employee’s work capacities and restrictions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1336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DFEH/FEHA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b="1" dirty="0">
                <a:solidFill>
                  <a:schemeClr val="accent2"/>
                </a:solidFill>
              </a:rPr>
              <a:t>Importance of a timely, good faith interactive process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en-US" sz="2400" b="1" dirty="0">
                <a:solidFill>
                  <a:schemeClr val="accent2"/>
                </a:solidFill>
              </a:rPr>
              <a:t>Not delay the process while waiting for pertinent information</a:t>
            </a:r>
          </a:p>
          <a:p>
            <a:r>
              <a:rPr lang="en-US" altLang="en-US" sz="2400" b="1" dirty="0">
                <a:solidFill>
                  <a:schemeClr val="accent2"/>
                </a:solidFill>
              </a:rPr>
              <a:t>Reminder of privacy issues for non-occupational cases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en-US" sz="2400" b="1" dirty="0">
                <a:solidFill>
                  <a:schemeClr val="accent2"/>
                </a:solidFill>
              </a:rPr>
              <a:t> Employer needs authorization from the employee to contact the physician directly</a:t>
            </a:r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CHALLENGES SURROUNDING MEDICAL INFORMATION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1169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Employers’ </a:t>
            </a:r>
            <a:r>
              <a:rPr lang="en-US" b="1" dirty="0" smtClean="0"/>
              <a:t>Obligation to </a:t>
            </a:r>
            <a:br>
              <a:rPr lang="en-US" b="1" dirty="0" smtClean="0"/>
            </a:br>
            <a:r>
              <a:rPr lang="en-US" b="1" dirty="0" smtClean="0"/>
              <a:t>Return </a:t>
            </a:r>
            <a:r>
              <a:rPr lang="en-US" b="1" dirty="0" smtClean="0"/>
              <a:t>to Work</a:t>
            </a:r>
            <a:endParaRPr lang="en-US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WORKERS’ COMPENSATION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accent2"/>
                </a:solidFill>
              </a:rPr>
              <a:t>Explanation of the employer obligations relative to Return to Work under Workers’ Compensation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altLang="en-US" dirty="0">
                <a:solidFill>
                  <a:schemeClr val="accent2"/>
                </a:solidFill>
              </a:rPr>
              <a:t>Labor Code </a:t>
            </a:r>
            <a:r>
              <a:rPr lang="en-US" altLang="en-US" dirty="0">
                <a:solidFill>
                  <a:schemeClr val="accent2"/>
                </a:solidFill>
                <a:cs typeface="Arial" panose="020B0604020202020204" pitchFamily="34" charset="0"/>
              </a:rPr>
              <a:t>§4658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altLang="en-US" dirty="0">
                <a:solidFill>
                  <a:schemeClr val="accent2"/>
                </a:solidFill>
                <a:cs typeface="Arial" panose="020B0604020202020204" pitchFamily="34" charset="0"/>
              </a:rPr>
              <a:t> Labor Code §4658.1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altLang="en-US" dirty="0">
                <a:solidFill>
                  <a:schemeClr val="accent2"/>
                </a:solidFill>
                <a:cs typeface="Arial" panose="020B0604020202020204" pitchFamily="34" charset="0"/>
              </a:rPr>
              <a:t>Cal Code of Regulations §10117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DFEH/FEHA</a:t>
            </a:r>
            <a:endParaRPr lang="en-US" sz="2400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>
                <a:solidFill>
                  <a:schemeClr val="accent2"/>
                </a:solidFill>
              </a:rPr>
              <a:t>An Interactive Process is a key part of the obligations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altLang="en-US" dirty="0">
                <a:solidFill>
                  <a:schemeClr val="accent2"/>
                </a:solidFill>
              </a:rPr>
              <a:t>Failure to do so, violation of FEHA</a:t>
            </a:r>
          </a:p>
          <a:p>
            <a:pPr lvl="2">
              <a:lnSpc>
                <a:spcPct val="90000"/>
              </a:lnSpc>
              <a:buFontTx/>
              <a:buChar char="o"/>
            </a:pPr>
            <a:r>
              <a:rPr lang="en-US" altLang="en-US" dirty="0">
                <a:solidFill>
                  <a:schemeClr val="accent2"/>
                </a:solidFill>
              </a:rPr>
              <a:t>CA Government Code Section 12940 (m)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altLang="en-US" dirty="0">
                <a:solidFill>
                  <a:schemeClr val="accent2"/>
                </a:solidFill>
              </a:rPr>
              <a:t>Can follow EEOC guidelines</a:t>
            </a:r>
          </a:p>
          <a:p>
            <a:pPr lvl="2">
              <a:lnSpc>
                <a:spcPct val="90000"/>
              </a:lnSpc>
              <a:buFontTx/>
              <a:buChar char="o"/>
            </a:pPr>
            <a:r>
              <a:rPr lang="en-US" altLang="en-US" dirty="0">
                <a:solidFill>
                  <a:schemeClr val="accent2"/>
                </a:solidFill>
              </a:rPr>
              <a:t>Consulting with employee to identify precise job-related limitations</a:t>
            </a:r>
          </a:p>
          <a:p>
            <a:pPr lvl="2">
              <a:lnSpc>
                <a:spcPct val="90000"/>
              </a:lnSpc>
              <a:buFontTx/>
              <a:buChar char="o"/>
            </a:pPr>
            <a:r>
              <a:rPr lang="en-US" altLang="en-US" dirty="0">
                <a:solidFill>
                  <a:schemeClr val="accent2"/>
                </a:solidFill>
              </a:rPr>
              <a:t>How these can be overcome with reasonable accommodation</a:t>
            </a:r>
          </a:p>
          <a:p>
            <a:pPr lvl="2">
              <a:lnSpc>
                <a:spcPct val="90000"/>
              </a:lnSpc>
              <a:buFontTx/>
              <a:buChar char="o"/>
            </a:pPr>
            <a:r>
              <a:rPr lang="en-US" altLang="en-US" dirty="0">
                <a:solidFill>
                  <a:schemeClr val="accent2"/>
                </a:solidFill>
              </a:rPr>
              <a:t>Assess effectiveness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7363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2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228600"/>
            <a:ext cx="8210550" cy="9144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sz="3800" b="1" dirty="0"/>
              <a:t>DISABILITY AFFIRMATIVE</a:t>
            </a:r>
            <a:br>
              <a:rPr lang="en-US" sz="3800" b="1" dirty="0"/>
            </a:br>
            <a:r>
              <a:rPr lang="en-US" sz="3800" b="1" dirty="0"/>
              <a:t>           DEFENSES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200" b="1" dirty="0" smtClean="0">
                <a:solidFill>
                  <a:srgbClr val="00B050"/>
                </a:solidFill>
              </a:rPr>
              <a:t>Inability to Perform</a:t>
            </a:r>
          </a:p>
          <a:p>
            <a:pPr eaLnBrk="1" hangingPunct="1"/>
            <a:r>
              <a:rPr lang="en-US" sz="3200" b="1" dirty="0" smtClean="0">
                <a:solidFill>
                  <a:srgbClr val="00B050"/>
                </a:solidFill>
              </a:rPr>
              <a:t>Danger To Self</a:t>
            </a:r>
          </a:p>
          <a:p>
            <a:pPr eaLnBrk="1" hangingPunct="1"/>
            <a:r>
              <a:rPr lang="en-US" sz="3200" b="1" dirty="0" smtClean="0">
                <a:solidFill>
                  <a:srgbClr val="00B050"/>
                </a:solidFill>
              </a:rPr>
              <a:t>Danger to Others</a:t>
            </a:r>
          </a:p>
          <a:p>
            <a:pPr eaLnBrk="1" hangingPunct="1"/>
            <a:r>
              <a:rPr lang="en-US" sz="3200" b="1" dirty="0" smtClean="0">
                <a:solidFill>
                  <a:srgbClr val="00B050"/>
                </a:solidFill>
              </a:rPr>
              <a:t>Bona Fide Occupational Qualifications</a:t>
            </a:r>
          </a:p>
          <a:p>
            <a:pPr eaLnBrk="1" hangingPunct="1"/>
            <a:r>
              <a:rPr lang="en-US" sz="3200" b="1" dirty="0" smtClean="0">
                <a:solidFill>
                  <a:srgbClr val="00B050"/>
                </a:solidFill>
              </a:rPr>
              <a:t>Otherwise Required by Law</a:t>
            </a:r>
          </a:p>
          <a:p>
            <a:pPr eaLnBrk="1" hangingPunct="1"/>
            <a:r>
              <a:rPr lang="en-US" sz="3200" b="1" dirty="0" smtClean="0">
                <a:solidFill>
                  <a:srgbClr val="00B050"/>
                </a:solidFill>
              </a:rPr>
              <a:t>Undue hardship</a:t>
            </a:r>
          </a:p>
        </p:txBody>
      </p:sp>
    </p:spTree>
    <p:extLst>
      <p:ext uri="{BB962C8B-B14F-4D97-AF65-F5344CB8AC3E}">
        <p14:creationId xmlns:p14="http://schemas.microsoft.com/office/powerpoint/2010/main" val="2480667817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altLang="en-US" sz="3200" dirty="0">
                <a:solidFill>
                  <a:srgbClr val="0000CC"/>
                </a:solidFill>
                <a:latin typeface="Arial"/>
              </a:rPr>
              <a:t>Should an employer consider modified/alternative work or job accommodations prior to </a:t>
            </a:r>
            <a:r>
              <a:rPr lang="en-US" altLang="en-US" sz="3200" dirty="0" smtClean="0">
                <a:solidFill>
                  <a:srgbClr val="0000CC"/>
                </a:solidFill>
                <a:latin typeface="Arial"/>
              </a:rPr>
              <a:t/>
            </a:r>
            <a:br>
              <a:rPr lang="en-US" altLang="en-US" sz="3200" dirty="0" smtClean="0">
                <a:solidFill>
                  <a:srgbClr val="0000CC"/>
                </a:solidFill>
                <a:latin typeface="Arial"/>
              </a:rPr>
            </a:br>
            <a:r>
              <a:rPr lang="en-US" altLang="en-US" sz="3200" dirty="0" smtClean="0">
                <a:solidFill>
                  <a:srgbClr val="0000CC"/>
                </a:solidFill>
                <a:latin typeface="Arial"/>
              </a:rPr>
              <a:t>“</a:t>
            </a:r>
            <a:r>
              <a:rPr lang="en-US" altLang="en-US" sz="3200" dirty="0">
                <a:solidFill>
                  <a:srgbClr val="0000CC"/>
                </a:solidFill>
                <a:latin typeface="Arial"/>
              </a:rPr>
              <a:t>permanent and stationary” status?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WORK COMP</a:t>
            </a:r>
            <a:endParaRPr lang="en-US" sz="24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accent2"/>
                </a:solidFill>
              </a:rPr>
              <a:t>Using gradual Return to Work plans or transitional duties as part of the overall Return To Work </a:t>
            </a:r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altLang="en-US" dirty="0">
                <a:solidFill>
                  <a:schemeClr val="accent2"/>
                </a:solidFill>
              </a:rPr>
              <a:t>Maximizing Stay-at-Work/Return-to-Work successes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DFEH/FEHA</a:t>
            </a:r>
            <a:endParaRPr lang="en-US" sz="2400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altLang="en-US" sz="2800" dirty="0">
                <a:solidFill>
                  <a:schemeClr val="accent2"/>
                </a:solidFill>
              </a:rPr>
              <a:t>Under the FEHA, does not need to be “permanent” condition to require an interactive process and job accommodations</a:t>
            </a:r>
          </a:p>
          <a:p>
            <a:endParaRPr lang="en-US" altLang="en-US" sz="2800" dirty="0">
              <a:solidFill>
                <a:schemeClr val="accent2"/>
              </a:solidFill>
            </a:endParaRPr>
          </a:p>
          <a:p>
            <a:r>
              <a:rPr lang="en-US" altLang="en-US" sz="2800" dirty="0">
                <a:solidFill>
                  <a:schemeClr val="accent2"/>
                </a:solidFill>
              </a:rPr>
              <a:t>Obligation for an ongoing process if something changes along the way (e.g., an employee is accommodated, but later is still having difficulties performing the essential job functions)</a:t>
            </a:r>
          </a:p>
          <a:p>
            <a:pPr lvl="1"/>
            <a:r>
              <a:rPr lang="en-US" altLang="en-US" sz="2400" dirty="0">
                <a:solidFill>
                  <a:schemeClr val="accent2"/>
                </a:solidFill>
              </a:rPr>
              <a:t>Must again revisit the process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3637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u="sng" dirty="0" smtClean="0"/>
              <a:t>WHERE EMPLOYER MIGHT </a:t>
            </a:r>
            <a:r>
              <a:rPr lang="en-US" b="1" u="sng" dirty="0" smtClean="0"/>
              <a:t/>
            </a:r>
            <a:br>
              <a:rPr lang="en-US" b="1" u="sng" dirty="0" smtClean="0"/>
            </a:br>
            <a:r>
              <a:rPr lang="en-US" b="1" u="sng" dirty="0" smtClean="0"/>
              <a:t>MISS </a:t>
            </a:r>
            <a:r>
              <a:rPr lang="en-US" b="1" u="sng" dirty="0" smtClean="0"/>
              <a:t>THE MARK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accent2"/>
                </a:solidFill>
              </a:rPr>
              <a:t>Areas where employers often miss the mark and ideas for better compliance</a:t>
            </a:r>
          </a:p>
          <a:p>
            <a:pPr>
              <a:buNone/>
            </a:pPr>
            <a:endParaRPr lang="en-US" altLang="en-US" dirty="0">
              <a:solidFill>
                <a:schemeClr val="accent2"/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en-US" dirty="0">
                <a:solidFill>
                  <a:schemeClr val="accent2"/>
                </a:solidFill>
              </a:rPr>
              <a:t>Only considering a Return to Work and accommodations AFTER  an employee is “Permanent and Stationary” – best practice?</a:t>
            </a:r>
          </a:p>
          <a:p>
            <a:r>
              <a:rPr lang="en-US" altLang="en-US" dirty="0">
                <a:solidFill>
                  <a:schemeClr val="accent2"/>
                </a:solidFill>
              </a:rPr>
              <a:t>If already over 60 days from permanent and stationary, thinking “why bother?”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en-US" dirty="0">
                <a:solidFill>
                  <a:schemeClr val="accent2"/>
                </a:solidFill>
              </a:rPr>
              <a:t> Importance in considering Return to Work even if key Workers’ Compensation time frames have been missed</a:t>
            </a:r>
          </a:p>
          <a:p>
            <a:pPr marL="0" indent="0" algn="ctr">
              <a:buNone/>
            </a:pPr>
            <a:r>
              <a:rPr lang="en-US" b="1" u="sng" dirty="0"/>
              <a:t>WHERE </a:t>
            </a:r>
            <a:r>
              <a:rPr lang="en-US" b="1" u="sng" dirty="0" smtClean="0"/>
              <a:t>EMPLOYEES MIGHT ENCOUNTER FRUSTRATION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The more restrictions they have might increase work comp benefits, but it hampers the FEHA side of things</a:t>
            </a:r>
            <a:endParaRPr lang="en-US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0851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STRATEGIES FOR BOTH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WORK </a:t>
            </a:r>
            <a:r>
              <a:rPr lang="en-US" b="1" dirty="0" smtClean="0"/>
              <a:t>COMP AND DFEH/FEHA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accent2"/>
                </a:solidFill>
              </a:rPr>
              <a:t>Strategies for moving the process forward (under Workers’ Compensation and FEHA) while you gather the information you need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en-US" dirty="0">
                <a:solidFill>
                  <a:schemeClr val="accent2"/>
                </a:solidFill>
              </a:rPr>
              <a:t>Have clear documentation of essential job functions and physical job (and mental, environmental) demands for physician to review and as a basis for the process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en-US" dirty="0">
                <a:solidFill>
                  <a:schemeClr val="accent2"/>
                </a:solidFill>
              </a:rPr>
              <a:t>Start a discussion with the employee about what their challenges have been in performing job functions and BEGIN the process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en-US" dirty="0" smtClean="0">
                <a:solidFill>
                  <a:schemeClr val="accent2"/>
                </a:solidFill>
              </a:rPr>
              <a:t>Getting </a:t>
            </a:r>
            <a:r>
              <a:rPr lang="en-US" altLang="en-US" dirty="0">
                <a:solidFill>
                  <a:schemeClr val="accent2"/>
                </a:solidFill>
              </a:rPr>
              <a:t>clarification when the physician only provides suggestions for accommodations (or draws conclusions) and does not provide work restrictions/job-related </a:t>
            </a:r>
            <a:r>
              <a:rPr lang="en-US" altLang="en-US" dirty="0" smtClean="0">
                <a:solidFill>
                  <a:schemeClr val="accent2"/>
                </a:solidFill>
              </a:rPr>
              <a:t>limitations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altLang="en-US" dirty="0" smtClean="0">
              <a:solidFill>
                <a:schemeClr val="accent2"/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endParaRPr lang="en-US" altLang="en-US" dirty="0" smtClean="0">
              <a:solidFill>
                <a:schemeClr val="accent2"/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endParaRPr lang="en-US" altLang="en-US" dirty="0" smtClean="0">
              <a:solidFill>
                <a:schemeClr val="accent2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6887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STRATEGIES FOR BOTH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WORK </a:t>
            </a:r>
            <a:r>
              <a:rPr lang="en-US" b="1" dirty="0"/>
              <a:t>COMP AND DFEH/FEHA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20040" lvl="0" indent="-320040">
              <a:spcBef>
                <a:spcPts val="700"/>
              </a:spcBef>
              <a:buClr>
                <a:srgbClr val="DD8047"/>
              </a:buClr>
              <a:buSzPct val="60000"/>
              <a:buFont typeface="Wingdings"/>
              <a:buChar char=""/>
            </a:pPr>
            <a:r>
              <a:rPr lang="en-US" sz="3200" dirty="0">
                <a:solidFill>
                  <a:prstClr val="black"/>
                </a:solidFill>
                <a:latin typeface="Tw Cen MT"/>
              </a:rPr>
              <a:t>Effective verbal and written communication throughout!</a:t>
            </a:r>
          </a:p>
          <a:p>
            <a:pPr marL="320040" lvl="0" indent="-320040">
              <a:spcBef>
                <a:spcPts val="700"/>
              </a:spcBef>
              <a:buClr>
                <a:srgbClr val="DD8047"/>
              </a:buClr>
              <a:buSzPct val="60000"/>
              <a:buFont typeface="Wingdings"/>
              <a:buChar char=""/>
            </a:pPr>
            <a:r>
              <a:rPr lang="en-US" sz="3200" dirty="0">
                <a:solidFill>
                  <a:prstClr val="black"/>
                </a:solidFill>
                <a:latin typeface="Tw Cen MT"/>
              </a:rPr>
              <a:t>Document, document, document!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5167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n>
                  <a:solidFill>
                    <a:sysClr val="windowText" lastClr="000000"/>
                  </a:solidFill>
                </a:ln>
                <a:solidFill>
                  <a:srgbClr val="00B050"/>
                </a:solidFill>
              </a:rPr>
              <a:t>GOAL for TODAY</a:t>
            </a:r>
            <a:endParaRPr lang="en-US" b="1" dirty="0">
              <a:ln>
                <a:solidFill>
                  <a:sysClr val="windowText" lastClr="000000"/>
                </a:solidFill>
              </a:ln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>
                <a:ln>
                  <a:solidFill>
                    <a:srgbClr val="7030A0"/>
                  </a:solidFill>
                </a:ln>
              </a:rPr>
              <a:t>UNDERSTAND DFEH </a:t>
            </a:r>
            <a:r>
              <a:rPr lang="en-US" dirty="0" smtClean="0">
                <a:ln>
                  <a:solidFill>
                    <a:srgbClr val="7030A0"/>
                  </a:solidFill>
                </a:ln>
              </a:rPr>
              <a:t>MISSION</a:t>
            </a:r>
            <a:r>
              <a:rPr lang="en-US" dirty="0">
                <a:ln>
                  <a:solidFill>
                    <a:srgbClr val="7030A0"/>
                  </a:solidFill>
                </a:ln>
              </a:rPr>
              <a:t> AND</a:t>
            </a:r>
            <a:r>
              <a:rPr lang="en-US" dirty="0" smtClean="0">
                <a:ln>
                  <a:solidFill>
                    <a:srgbClr val="7030A0"/>
                  </a:solidFill>
                </a:ln>
              </a:rPr>
              <a:t> </a:t>
            </a:r>
            <a:r>
              <a:rPr lang="en-US" dirty="0">
                <a:ln>
                  <a:solidFill>
                    <a:srgbClr val="7030A0"/>
                  </a:solidFill>
                </a:ln>
              </a:rPr>
              <a:t>ROLE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>
                <a:ln>
                  <a:solidFill>
                    <a:srgbClr val="7030A0"/>
                  </a:solidFill>
                </a:ln>
              </a:rPr>
              <a:t>EMPLOYER CHALLENGES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>
                <a:ln>
                  <a:solidFill>
                    <a:srgbClr val="7030A0"/>
                  </a:solidFill>
                </a:ln>
              </a:rPr>
              <a:t>COMMON MISTAKES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>
                <a:ln>
                  <a:solidFill>
                    <a:srgbClr val="7030A0"/>
                  </a:solidFill>
                </a:ln>
              </a:rPr>
              <a:t>BASIC UNDERSTANDING – </a:t>
            </a:r>
            <a:r>
              <a:rPr lang="en-US" sz="1400" dirty="0">
                <a:ln>
                  <a:solidFill>
                    <a:srgbClr val="7030A0"/>
                  </a:solidFill>
                </a:ln>
              </a:rPr>
              <a:t>Disability, Affirmative Defense, Discrimination, Reasonable Accommodation, &amp; Interactive process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>
                <a:ln>
                  <a:solidFill>
                    <a:srgbClr val="7030A0"/>
                  </a:solidFill>
                </a:ln>
              </a:rPr>
              <a:t>FEHA overlap WORK COMP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7399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45021" y="1324303"/>
            <a:ext cx="8466081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6000" b="1" dirty="0" smtClean="0">
                <a:solidFill>
                  <a:schemeClr val="accent2"/>
                </a:solidFill>
                <a:latin typeface="Broadway" panose="04040905080B02020502" pitchFamily="82" charset="0"/>
              </a:rPr>
              <a:t>THANK YOU</a:t>
            </a:r>
          </a:p>
          <a:p>
            <a:endParaRPr lang="en-US" altLang="en-US" sz="6000" b="1" dirty="0">
              <a:solidFill>
                <a:schemeClr val="accent2"/>
              </a:solidFill>
              <a:latin typeface="Broadway" panose="04040905080B02020502" pitchFamily="82" charset="0"/>
            </a:endParaRPr>
          </a:p>
          <a:p>
            <a:r>
              <a:rPr lang="en-US" altLang="en-US" sz="6000" b="1" dirty="0" smtClean="0">
                <a:solidFill>
                  <a:schemeClr val="accent2"/>
                </a:solidFill>
                <a:latin typeface="Broadway" panose="04040905080B02020502" pitchFamily="82" charset="0"/>
              </a:rPr>
              <a:t>Questions?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927498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MISSION STATEMENT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The Mission of the Department of Fair Employment and Housing is to protect Californians from employment, housing, and public accommodation discrimination and hate violence</a:t>
            </a:r>
          </a:p>
        </p:txBody>
      </p:sp>
      <p:pic>
        <p:nvPicPr>
          <p:cNvPr id="23556" name="Picture 4" descr="dfehLogo_blackOnGold_largePrin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53400" y="4495800"/>
            <a:ext cx="2089150" cy="208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354464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en-US" b="1" dirty="0" smtClean="0"/>
              <a:t>ROLE OF THE </a:t>
            </a:r>
            <a:r>
              <a:rPr lang="en-US" b="1" dirty="0" smtClean="0"/>
              <a:t>DEPARTMENT (DFEH)</a:t>
            </a:r>
            <a:endParaRPr lang="en-US" b="1" dirty="0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sz="2800" dirty="0"/>
              <a:t>To receive, investigate and conciliate complaints alleging discrimination in employment, housing, public accommodations and hate violence</a:t>
            </a:r>
          </a:p>
        </p:txBody>
      </p:sp>
      <p:graphicFrame>
        <p:nvGraphicFramePr>
          <p:cNvPr id="184325" name="Object 5"/>
          <p:cNvGraphicFramePr>
            <a:graphicFrameLocks noGrp="1" noChangeAspect="1"/>
          </p:cNvGraphicFramePr>
          <p:nvPr>
            <p:ph sz="half" idx="2"/>
          </p:nvPr>
        </p:nvGraphicFramePr>
        <p:xfrm>
          <a:off x="4395789" y="3886200"/>
          <a:ext cx="3400425" cy="213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Clip" r:id="rId3" imgW="4038840" imgH="2534400" progId="">
                  <p:embed/>
                </p:oleObj>
              </mc:Choice>
              <mc:Fallback>
                <p:oleObj name="Clip" r:id="rId3" imgW="4038840" imgH="253440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95789" y="3886200"/>
                        <a:ext cx="3400425" cy="2133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09374476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43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3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4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84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LARGE EMPLOYER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FontTx/>
              <a:buChar char="•"/>
            </a:pPr>
            <a:r>
              <a:rPr lang="en-US" altLang="en-US" sz="3200" kern="0" dirty="0">
                <a:solidFill>
                  <a:srgbClr val="333399"/>
                </a:solidFill>
                <a:latin typeface="Arial"/>
              </a:rPr>
              <a:t>Challenges for large employers when Workers’ Compensation and disability management are handled separately within the organization</a:t>
            </a:r>
          </a:p>
          <a:p>
            <a:pPr>
              <a:lnSpc>
                <a:spcPct val="90000"/>
              </a:lnSpc>
            </a:pPr>
            <a:r>
              <a:rPr lang="en-US" altLang="en-US" dirty="0">
                <a:solidFill>
                  <a:schemeClr val="accent2"/>
                </a:solidFill>
              </a:rPr>
              <a:t>Strategies to consider:</a:t>
            </a:r>
          </a:p>
          <a:p>
            <a:pPr lvl="2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altLang="en-US" dirty="0">
                <a:solidFill>
                  <a:schemeClr val="accent2"/>
                </a:solidFill>
              </a:rPr>
              <a:t>Analysis of policies and procedures for Workers’ Compensation and disability management</a:t>
            </a:r>
          </a:p>
          <a:p>
            <a:pPr lvl="2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altLang="en-US" dirty="0">
                <a:solidFill>
                  <a:schemeClr val="accent2"/>
                </a:solidFill>
              </a:rPr>
              <a:t>Training for supervisors</a:t>
            </a:r>
          </a:p>
          <a:p>
            <a:pPr lvl="2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altLang="en-US" dirty="0">
                <a:solidFill>
                  <a:schemeClr val="accent2"/>
                </a:solidFill>
              </a:rPr>
              <a:t>Communication and coordination between the entities that handle Workers’ Compensation claims, leaves of absence, and disability issues</a:t>
            </a:r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lvl="0">
              <a:buClr>
                <a:prstClr val="black">
                  <a:lumMod val="85000"/>
                  <a:lumOff val="15000"/>
                </a:prstClr>
              </a:buClr>
            </a:pPr>
            <a:r>
              <a:rPr lang="en-US" sz="2800" b="1" dirty="0">
                <a:solidFill>
                  <a:prstClr val="black"/>
                </a:solidFill>
              </a:rPr>
              <a:t>Challenges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3612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Medium Sized Employer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Human Resource is not well developed or lacks experience with each departing staff member </a:t>
            </a:r>
            <a:endParaRPr lang="en-US" sz="2400" b="1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lvl="0">
              <a:buClr>
                <a:prstClr val="black">
                  <a:lumMod val="85000"/>
                  <a:lumOff val="15000"/>
                </a:prstClr>
              </a:buClr>
            </a:pPr>
            <a:r>
              <a:rPr lang="en-US" sz="2800" b="1" dirty="0">
                <a:solidFill>
                  <a:prstClr val="black"/>
                </a:solidFill>
              </a:rPr>
              <a:t>Challenges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358" y="1714500"/>
            <a:ext cx="4229780" cy="4896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1977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Employer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b="1" dirty="0" smtClean="0"/>
              <a:t>No Human Resource </a:t>
            </a:r>
            <a:r>
              <a:rPr lang="en-US" sz="2000" b="1" dirty="0" smtClean="0"/>
              <a:t>Department Nor advisor</a:t>
            </a:r>
            <a:endParaRPr lang="en-US" sz="2000" b="1" dirty="0" smtClean="0"/>
          </a:p>
          <a:p>
            <a:r>
              <a:rPr lang="en-US" sz="2000" b="1" dirty="0" smtClean="0"/>
              <a:t>More reactive rather than proactive,</a:t>
            </a:r>
            <a:endParaRPr lang="en-US" sz="2000" b="1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</a:rPr>
              <a:t>Challenges</a:t>
            </a:r>
            <a:endParaRPr lang="en-US" sz="2800" b="1" dirty="0">
              <a:solidFill>
                <a:schemeClr val="tx1"/>
              </a:solidFill>
            </a:endParaRPr>
          </a:p>
        </p:txBody>
      </p:sp>
      <p:pic>
        <p:nvPicPr>
          <p:cNvPr id="5" name="Picture 9" descr="1man232-med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15814" y="1973098"/>
            <a:ext cx="3810000" cy="285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5310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en-US" sz="5400" dirty="0">
                <a:solidFill>
                  <a:srgbClr val="00B050"/>
                </a:solidFill>
                <a:ea typeface="+mj-ea"/>
                <a:cs typeface="+mj-cs"/>
              </a:rPr>
              <a:t>Work Comp Meets FEHA!!</a:t>
            </a:r>
            <a:endParaRPr lang="en-US" sz="5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Common mistakes, basics, and overlap – 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89740B0-5A23-41F7-B9D4-2832F268518C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pic>
        <p:nvPicPr>
          <p:cNvPr id="6" name="Picture Placeholder 5"/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178" b="2417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661700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Triggers for Employer Action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accent2"/>
                </a:solidFill>
              </a:rPr>
              <a:t>What triggers an employer’s obligations under Workers’ Compensation?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altLang="en-US" dirty="0" smtClean="0">
                <a:solidFill>
                  <a:schemeClr val="accent2"/>
                </a:solidFill>
              </a:rPr>
              <a:t>Employers’ obtains knowledge that a work-related injury has occurred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altLang="en-US" dirty="0" smtClean="0">
                <a:solidFill>
                  <a:schemeClr val="accent2"/>
                </a:solidFill>
              </a:rPr>
              <a:t>60 </a:t>
            </a:r>
            <a:r>
              <a:rPr lang="en-US" altLang="en-US" dirty="0">
                <a:solidFill>
                  <a:schemeClr val="accent2"/>
                </a:solidFill>
              </a:rPr>
              <a:t>days from Permanent and Stationery vs.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altLang="en-US" dirty="0">
                <a:solidFill>
                  <a:schemeClr val="accent2"/>
                </a:solidFill>
              </a:rPr>
              <a:t>60 days from end of Total Temporarily Disability for Supplemental Job Displacement Benefit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accent2"/>
                </a:solidFill>
              </a:rPr>
              <a:t>What triggers an employer’s obligations under FEHA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en-US" dirty="0">
                <a:solidFill>
                  <a:schemeClr val="accent2"/>
                </a:solidFill>
              </a:rPr>
              <a:t>When a supervisor or someone else in management becomes aware that an employee has a disability (whether work-related or not) and needs an accommodation to be able to perform his or her job.</a:t>
            </a:r>
            <a:r>
              <a:rPr lang="en-US" altLang="en-US" dirty="0"/>
              <a:t> </a:t>
            </a:r>
            <a:endParaRPr lang="en-US" altLang="en-US" dirty="0">
              <a:solidFill>
                <a:schemeClr val="accent2"/>
              </a:solidFill>
            </a:endParaRPr>
          </a:p>
          <a:p>
            <a:pPr lvl="1"/>
            <a:endParaRPr lang="en-US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6169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theme/_rels/them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ppt/theme/theme2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160</TotalTime>
  <Words>1039</Words>
  <Application>Microsoft Office PowerPoint</Application>
  <PresentationFormat>Widescreen</PresentationFormat>
  <Paragraphs>134</Paragraphs>
  <Slides>20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33" baseType="lpstr">
      <vt:lpstr>Arial</vt:lpstr>
      <vt:lpstr>Broadway</vt:lpstr>
      <vt:lpstr>Calibri</vt:lpstr>
      <vt:lpstr>Century Gothic</vt:lpstr>
      <vt:lpstr>Comic Sans MS</vt:lpstr>
      <vt:lpstr>Garamond</vt:lpstr>
      <vt:lpstr>Tw Cen MT</vt:lpstr>
      <vt:lpstr>Wingdings</vt:lpstr>
      <vt:lpstr>Wingdings 2</vt:lpstr>
      <vt:lpstr>Savon</vt:lpstr>
      <vt:lpstr>Median</vt:lpstr>
      <vt:lpstr>1_Median</vt:lpstr>
      <vt:lpstr>Clip</vt:lpstr>
      <vt:lpstr>Workers’ Comp  &amp;  FEHA/DFEH Overlap</vt:lpstr>
      <vt:lpstr>GOAL for TODAY</vt:lpstr>
      <vt:lpstr>MISSION STATEMENT</vt:lpstr>
      <vt:lpstr>ROLE OF THE DEPARTMENT (DFEH)</vt:lpstr>
      <vt:lpstr>LARGE EMPLOYER</vt:lpstr>
      <vt:lpstr>Medium Sized Employer</vt:lpstr>
      <vt:lpstr>Small Employer</vt:lpstr>
      <vt:lpstr>Common mistakes, basics, and overlap – </vt:lpstr>
      <vt:lpstr>Triggers for Employer Action</vt:lpstr>
      <vt:lpstr>Factors for Considerations</vt:lpstr>
      <vt:lpstr>CHALLENGES SURROUNDING MEDICAL INFORMATION</vt:lpstr>
      <vt:lpstr>CHALLENGES SURROUNDING MEDICAL INFORMATION</vt:lpstr>
      <vt:lpstr>DFEH/FEHA CONTINUED</vt:lpstr>
      <vt:lpstr>Employers’ Obligation to  Return to Work</vt:lpstr>
      <vt:lpstr>DISABILITY AFFIRMATIVE            DEFENSES</vt:lpstr>
      <vt:lpstr>Should an employer consider modified/alternative work or job accommodations prior to  “permanent and stationary” status?</vt:lpstr>
      <vt:lpstr>WHERE EMPLOYER MIGHT  MISS THE MARK</vt:lpstr>
      <vt:lpstr>STRATEGIES FOR BOTH  WORK COMP AND DFEH/FEHA</vt:lpstr>
      <vt:lpstr>STRATEGIES FOR BOTH  WORK COMP AND DFEH/FEHA</vt:lpstr>
      <vt:lpstr>PowerPoint Presentation</vt:lpstr>
    </vt:vector>
  </TitlesOfParts>
  <Company>Department of Fair Employment and Housing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Walker, Tina@DFEH</dc:creator>
  <cp:lastModifiedBy>Walker, Tina@DFEH</cp:lastModifiedBy>
  <cp:revision>23</cp:revision>
  <dcterms:created xsi:type="dcterms:W3CDTF">2016-09-07T01:04:40Z</dcterms:created>
  <dcterms:modified xsi:type="dcterms:W3CDTF">2016-09-07T05:43:07Z</dcterms:modified>
</cp:coreProperties>
</file>